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7"/>
  </p:notesMasterIdLst>
  <p:sldIdLst>
    <p:sldId id="256" r:id="rId2"/>
    <p:sldId id="261" r:id="rId3"/>
    <p:sldId id="257" r:id="rId4"/>
    <p:sldId id="258" r:id="rId5"/>
    <p:sldId id="259" r:id="rId6"/>
    <p:sldId id="260" r:id="rId7"/>
    <p:sldId id="263" r:id="rId8"/>
    <p:sldId id="262" r:id="rId9"/>
    <p:sldId id="270" r:id="rId10"/>
    <p:sldId id="265" r:id="rId11"/>
    <p:sldId id="266" r:id="rId12"/>
    <p:sldId id="264"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EAB4852E-C5F7-4305-A0F0-E763D6FD17D4}">
          <p14:sldIdLst>
            <p14:sldId id="256"/>
          </p14:sldIdLst>
        </p14:section>
        <p14:section name="Theme" id="{C2450DBC-443A-4C5B-B3FD-4D6CF108705B}">
          <p14:sldIdLst>
            <p14:sldId id="261"/>
            <p14:sldId id="257"/>
            <p14:sldId id="258"/>
            <p14:sldId id="259"/>
            <p14:sldId id="260"/>
          </p14:sldIdLst>
        </p14:section>
        <p14:section name="Solution" id="{70D308A1-DD10-48AD-A433-8055D90EEA3E}">
          <p14:sldIdLst>
            <p14:sldId id="263"/>
            <p14:sldId id="262"/>
            <p14:sldId id="270"/>
            <p14:sldId id="265"/>
            <p14:sldId id="266"/>
            <p14:sldId id="264"/>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133" autoAdjust="0"/>
  </p:normalViewPr>
  <p:slideViewPr>
    <p:cSldViewPr snapToGrid="0">
      <p:cViewPr varScale="1">
        <p:scale>
          <a:sx n="61" d="100"/>
          <a:sy n="61" d="100"/>
        </p:scale>
        <p:origin x="10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D4BC8-85FB-47F5-A7D0-35F3499FA732}" type="datetimeFigureOut">
              <a:rPr lang="en-US" smtClean="0"/>
              <a:t>27-Oct-19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896E00-C5BC-4175-82D1-4470616B16EA}" type="slidenum">
              <a:rPr lang="en-US" smtClean="0"/>
              <a:t>‹#›</a:t>
            </a:fld>
            <a:endParaRPr lang="en-US"/>
          </a:p>
        </p:txBody>
      </p:sp>
    </p:spTree>
    <p:extLst>
      <p:ext uri="{BB962C8B-B14F-4D97-AF65-F5344CB8AC3E}">
        <p14:creationId xmlns:p14="http://schemas.microsoft.com/office/powerpoint/2010/main" val="1134982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2</a:t>
            </a:fld>
            <a:endParaRPr lang="en-US"/>
          </a:p>
        </p:txBody>
      </p:sp>
    </p:spTree>
    <p:extLst>
      <p:ext uri="{BB962C8B-B14F-4D97-AF65-F5344CB8AC3E}">
        <p14:creationId xmlns:p14="http://schemas.microsoft.com/office/powerpoint/2010/main" val="295242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difference between our solar cell and the current one is the installation of the thermoelectric cell. The </a:t>
            </a:r>
            <a:r>
              <a:rPr lang="en-US" dirty="0" err="1"/>
              <a:t>aluminium</a:t>
            </a:r>
            <a:r>
              <a:rPr lang="en-US" dirty="0"/>
              <a:t> foil there serves to better conduct the heat in the silicon photovoltaic cell to the thermoelectric cell. </a:t>
            </a:r>
          </a:p>
        </p:txBody>
      </p:sp>
      <p:sp>
        <p:nvSpPr>
          <p:cNvPr id="4" name="Slide Number Placeholder 3"/>
          <p:cNvSpPr>
            <a:spLocks noGrp="1"/>
          </p:cNvSpPr>
          <p:nvPr>
            <p:ph type="sldNum" sz="quarter" idx="10"/>
          </p:nvPr>
        </p:nvSpPr>
        <p:spPr/>
        <p:txBody>
          <a:bodyPr/>
          <a:lstStyle/>
          <a:p>
            <a:fld id="{E3896E00-C5BC-4175-82D1-4470616B16EA}" type="slidenum">
              <a:rPr lang="en-US" smtClean="0"/>
              <a:t>12</a:t>
            </a:fld>
            <a:endParaRPr lang="en-US"/>
          </a:p>
        </p:txBody>
      </p:sp>
    </p:spTree>
    <p:extLst>
      <p:ext uri="{BB962C8B-B14F-4D97-AF65-F5344CB8AC3E}">
        <p14:creationId xmlns:p14="http://schemas.microsoft.com/office/powerpoint/2010/main" val="3370656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several improvements that can be made, including increasing the temperature difference between the surfaces of the thermoelectric generator by applying copper fins (i.e. heatsink) to increase electrical output­­</a:t>
            </a:r>
          </a:p>
          <a:p>
            <a:r>
              <a:rPr lang="en-US" sz="1200" kern="1200" dirty="0">
                <a:solidFill>
                  <a:schemeClr val="tx1"/>
                </a:solidFill>
                <a:effectLst/>
                <a:latin typeface="+mn-lt"/>
                <a:ea typeface="+mn-ea"/>
                <a:cs typeface="+mn-cs"/>
              </a:rPr>
              <a:t>Preventing air bubbles from forming by either closing the gap between the thermoelectric cells or by using one big thermoelectric cell as air bubbles can increase the surface area and cause more heat loss.</a:t>
            </a:r>
          </a:p>
          <a:p>
            <a:r>
              <a:rPr lang="en-US" dirty="0"/>
              <a:t>With the advancement in technology, thermoelectric cell with higher efficiency and energy output can be manufactured. Hence, the thermoelectric cell will produce more electricity and can further bring down the temperature of the photovoltaic cell which increase the output of the solar cell too.</a:t>
            </a:r>
          </a:p>
        </p:txBody>
      </p:sp>
      <p:sp>
        <p:nvSpPr>
          <p:cNvPr id="4" name="Slide Number Placeholder 3"/>
          <p:cNvSpPr>
            <a:spLocks noGrp="1"/>
          </p:cNvSpPr>
          <p:nvPr>
            <p:ph type="sldNum" sz="quarter" idx="10"/>
          </p:nvPr>
        </p:nvSpPr>
        <p:spPr/>
        <p:txBody>
          <a:bodyPr/>
          <a:lstStyle/>
          <a:p>
            <a:fld id="{E3896E00-C5BC-4175-82D1-4470616B16EA}" type="slidenum">
              <a:rPr lang="en-US" smtClean="0"/>
              <a:t>13</a:t>
            </a:fld>
            <a:endParaRPr lang="en-US"/>
          </a:p>
        </p:txBody>
      </p:sp>
    </p:spTree>
    <p:extLst>
      <p:ext uri="{BB962C8B-B14F-4D97-AF65-F5344CB8AC3E}">
        <p14:creationId xmlns:p14="http://schemas.microsoft.com/office/powerpoint/2010/main" val="168974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14</a:t>
            </a:fld>
            <a:endParaRPr lang="en-US"/>
          </a:p>
        </p:txBody>
      </p:sp>
    </p:spTree>
    <p:extLst>
      <p:ext uri="{BB962C8B-B14F-4D97-AF65-F5344CB8AC3E}">
        <p14:creationId xmlns:p14="http://schemas.microsoft.com/office/powerpoint/2010/main" val="136818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15</a:t>
            </a:fld>
            <a:endParaRPr lang="en-US"/>
          </a:p>
        </p:txBody>
      </p:sp>
    </p:spTree>
    <p:extLst>
      <p:ext uri="{BB962C8B-B14F-4D97-AF65-F5344CB8AC3E}">
        <p14:creationId xmlns:p14="http://schemas.microsoft.com/office/powerpoint/2010/main" val="4773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National Geographic Society defines Urban Heat Island as a metropolitan area that's a lot warmer than the rural areas surrounding it.</a:t>
            </a:r>
          </a:p>
          <a:p>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3</a:t>
            </a:fld>
            <a:endParaRPr lang="en-US"/>
          </a:p>
        </p:txBody>
      </p:sp>
    </p:spTree>
    <p:extLst>
      <p:ext uri="{BB962C8B-B14F-4D97-AF65-F5344CB8AC3E}">
        <p14:creationId xmlns:p14="http://schemas.microsoft.com/office/powerpoint/2010/main" val="215518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We have identified several sources of UHI:</a:t>
            </a:r>
          </a:p>
          <a:p>
            <a:pPr lvl="1"/>
            <a:r>
              <a:rPr lang="en-US" sz="2200" dirty="0"/>
              <a:t>The larger amount of thermal energy emitted in the cities (e.g. due to people, transportation, and factories, among others) </a:t>
            </a:r>
          </a:p>
          <a:p>
            <a:endParaRPr lang="en-US" sz="2200" dirty="0"/>
          </a:p>
          <a:p>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4</a:t>
            </a:fld>
            <a:endParaRPr lang="en-US"/>
          </a:p>
        </p:txBody>
      </p:sp>
    </p:spTree>
    <p:extLst>
      <p:ext uri="{BB962C8B-B14F-4D97-AF65-F5344CB8AC3E}">
        <p14:creationId xmlns:p14="http://schemas.microsoft.com/office/powerpoint/2010/main" val="88018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reflection of heat from building, pavement materials, as well as the enhanced greenhouse effect</a:t>
            </a:r>
          </a:p>
        </p:txBody>
      </p:sp>
      <p:sp>
        <p:nvSpPr>
          <p:cNvPr id="4" name="Slide Number Placeholder 3"/>
          <p:cNvSpPr>
            <a:spLocks noGrp="1"/>
          </p:cNvSpPr>
          <p:nvPr>
            <p:ph type="sldNum" sz="quarter" idx="10"/>
          </p:nvPr>
        </p:nvSpPr>
        <p:spPr/>
        <p:txBody>
          <a:bodyPr/>
          <a:lstStyle/>
          <a:p>
            <a:fld id="{E3896E00-C5BC-4175-82D1-4470616B16EA}" type="slidenum">
              <a:rPr lang="en-US" smtClean="0"/>
              <a:t>5</a:t>
            </a:fld>
            <a:endParaRPr lang="en-US"/>
          </a:p>
        </p:txBody>
      </p:sp>
    </p:spTree>
    <p:extLst>
      <p:ext uri="{BB962C8B-B14F-4D97-AF65-F5344CB8AC3E}">
        <p14:creationId xmlns:p14="http://schemas.microsoft.com/office/powerpoint/2010/main" val="645147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the high thermal absorption of many materials making up the majority of the urban area.</a:t>
            </a:r>
          </a:p>
        </p:txBody>
      </p:sp>
      <p:sp>
        <p:nvSpPr>
          <p:cNvPr id="4" name="Slide Number Placeholder 3"/>
          <p:cNvSpPr>
            <a:spLocks noGrp="1"/>
          </p:cNvSpPr>
          <p:nvPr>
            <p:ph type="sldNum" sz="quarter" idx="10"/>
          </p:nvPr>
        </p:nvSpPr>
        <p:spPr/>
        <p:txBody>
          <a:bodyPr/>
          <a:lstStyle/>
          <a:p>
            <a:fld id="{E3896E00-C5BC-4175-82D1-4470616B16EA}" type="slidenum">
              <a:rPr lang="en-US" smtClean="0"/>
              <a:t>6</a:t>
            </a:fld>
            <a:endParaRPr lang="en-US"/>
          </a:p>
        </p:txBody>
      </p:sp>
    </p:spTree>
    <p:extLst>
      <p:ext uri="{BB962C8B-B14F-4D97-AF65-F5344CB8AC3E}">
        <p14:creationId xmlns:p14="http://schemas.microsoft.com/office/powerpoint/2010/main" val="14341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Energy </a:t>
            </a:r>
            <a:r>
              <a:rPr lang="en-US" b="1" dirty="0"/>
              <a:t>Innovation</a:t>
            </a:r>
            <a:r>
              <a:rPr lang="en-US" b="0" dirty="0"/>
              <a:t> Challenge, so we try to approach the problem from a fresh perspective.</a:t>
            </a:r>
            <a:endParaRPr lang="en-US" dirty="0"/>
          </a:p>
        </p:txBody>
      </p:sp>
      <p:sp>
        <p:nvSpPr>
          <p:cNvPr id="4" name="Slide Number Placeholder 3"/>
          <p:cNvSpPr>
            <a:spLocks noGrp="1"/>
          </p:cNvSpPr>
          <p:nvPr>
            <p:ph type="sldNum" sz="quarter" idx="10"/>
          </p:nvPr>
        </p:nvSpPr>
        <p:spPr/>
        <p:txBody>
          <a:bodyPr/>
          <a:lstStyle/>
          <a:p>
            <a:fld id="{E3896E00-C5BC-4175-82D1-4470616B16EA}" type="slidenum">
              <a:rPr lang="en-US" smtClean="0"/>
              <a:t>8</a:t>
            </a:fld>
            <a:endParaRPr lang="en-US"/>
          </a:p>
        </p:txBody>
      </p:sp>
    </p:spTree>
    <p:extLst>
      <p:ext uri="{BB962C8B-B14F-4D97-AF65-F5344CB8AC3E}">
        <p14:creationId xmlns:p14="http://schemas.microsoft.com/office/powerpoint/2010/main" val="332793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 emission of thermal energy, clean energy is one popular alternative. Looking at solar panels especially; they are affordable, easy to install, and lightweight. and making them widely used nowadays. However, the temperature of the posterior side of the solar cell can get very high during the operation, contributing to the UHI effect.</a:t>
            </a:r>
          </a:p>
        </p:txBody>
      </p:sp>
      <p:sp>
        <p:nvSpPr>
          <p:cNvPr id="4" name="Slide Number Placeholder 3"/>
          <p:cNvSpPr>
            <a:spLocks noGrp="1"/>
          </p:cNvSpPr>
          <p:nvPr>
            <p:ph type="sldNum" sz="quarter" idx="10"/>
          </p:nvPr>
        </p:nvSpPr>
        <p:spPr/>
        <p:txBody>
          <a:bodyPr/>
          <a:lstStyle/>
          <a:p>
            <a:fld id="{E3896E00-C5BC-4175-82D1-4470616B16EA}" type="slidenum">
              <a:rPr lang="en-US" smtClean="0"/>
              <a:t>9</a:t>
            </a:fld>
            <a:endParaRPr lang="en-US"/>
          </a:p>
        </p:txBody>
      </p:sp>
    </p:spTree>
    <p:extLst>
      <p:ext uri="{BB962C8B-B14F-4D97-AF65-F5344CB8AC3E}">
        <p14:creationId xmlns:p14="http://schemas.microsoft.com/office/powerpoint/2010/main" val="232094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there is an inverse relationship between the temperature of the photovoltaic cells and their efficiency. To kill two birds with one stone…</a:t>
            </a:r>
          </a:p>
        </p:txBody>
      </p:sp>
      <p:sp>
        <p:nvSpPr>
          <p:cNvPr id="4" name="Slide Number Placeholder 3"/>
          <p:cNvSpPr>
            <a:spLocks noGrp="1"/>
          </p:cNvSpPr>
          <p:nvPr>
            <p:ph type="sldNum" sz="quarter" idx="10"/>
          </p:nvPr>
        </p:nvSpPr>
        <p:spPr/>
        <p:txBody>
          <a:bodyPr/>
          <a:lstStyle/>
          <a:p>
            <a:fld id="{E3896E00-C5BC-4175-82D1-4470616B16EA}" type="slidenum">
              <a:rPr lang="en-US" smtClean="0"/>
              <a:t>10</a:t>
            </a:fld>
            <a:endParaRPr lang="en-US"/>
          </a:p>
        </p:txBody>
      </p:sp>
    </p:spTree>
    <p:extLst>
      <p:ext uri="{BB962C8B-B14F-4D97-AF65-F5344CB8AC3E}">
        <p14:creationId xmlns:p14="http://schemas.microsoft.com/office/powerpoint/2010/main" val="192152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the “solar thermo-photovoltaic hybrid cell”. The installation of the thermoelectric cells will cool down the temperature in the photovoltaic cell due to the transformation of heat energy into electrical energy. As a result, the efficiency of the photovoltaic cell will increases and at the same time, there is less thermal energy released to surrounding, mitigating the effect of solar panels to the UHI phenomenon.</a:t>
            </a:r>
          </a:p>
        </p:txBody>
      </p:sp>
      <p:sp>
        <p:nvSpPr>
          <p:cNvPr id="4" name="Slide Number Placeholder 3"/>
          <p:cNvSpPr>
            <a:spLocks noGrp="1"/>
          </p:cNvSpPr>
          <p:nvPr>
            <p:ph type="sldNum" sz="quarter" idx="10"/>
          </p:nvPr>
        </p:nvSpPr>
        <p:spPr/>
        <p:txBody>
          <a:bodyPr/>
          <a:lstStyle/>
          <a:p>
            <a:fld id="{E3896E00-C5BC-4175-82D1-4470616B16EA}" type="slidenum">
              <a:rPr lang="en-US" smtClean="0"/>
              <a:t>11</a:t>
            </a:fld>
            <a:endParaRPr lang="en-US"/>
          </a:p>
        </p:txBody>
      </p:sp>
    </p:spTree>
    <p:extLst>
      <p:ext uri="{BB962C8B-B14F-4D97-AF65-F5344CB8AC3E}">
        <p14:creationId xmlns:p14="http://schemas.microsoft.com/office/powerpoint/2010/main" val="218135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E58DE044-DAC4-4574-9B1A-9B16876E5D23}" type="datetimeFigureOut">
              <a:rPr lang="en-US" smtClean="0"/>
              <a:t>27-Oct-19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CACE050-8AB9-4CD1-8BD6-F136EE234A2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9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DE044-DAC4-4574-9B1A-9B16876E5D23}"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31244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DE044-DAC4-4574-9B1A-9B16876E5D23}"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129480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DE044-DAC4-4574-9B1A-9B16876E5D23}"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48957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8DE044-DAC4-4574-9B1A-9B16876E5D23}" type="datetimeFigureOut">
              <a:rPr lang="en-US" smtClean="0"/>
              <a:t>27-Oct-19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CE050-8AB9-4CD1-8BD6-F136EE234A2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03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8DE044-DAC4-4574-9B1A-9B16876E5D23}"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83867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8DE044-DAC4-4574-9B1A-9B16876E5D23}" type="datetimeFigureOut">
              <a:rPr lang="en-US" smtClean="0"/>
              <a:t>27-Oct-19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1548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8DE044-DAC4-4574-9B1A-9B16876E5D23}" type="datetimeFigureOut">
              <a:rPr lang="en-US" smtClean="0"/>
              <a:t>27-Oct-19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175557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DE044-DAC4-4574-9B1A-9B16876E5D23}" type="datetimeFigureOut">
              <a:rPr lang="en-US" smtClean="0"/>
              <a:t>27-Oct-19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2231320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8DE044-DAC4-4574-9B1A-9B16876E5D23}"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668076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8DE044-DAC4-4574-9B1A-9B16876E5D23}" type="datetimeFigureOut">
              <a:rPr lang="en-US" smtClean="0"/>
              <a:t>27-Oct-19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CE050-8AB9-4CD1-8BD6-F136EE234A29}" type="slidenum">
              <a:rPr lang="en-US" smtClean="0"/>
              <a:t>‹#›</a:t>
            </a:fld>
            <a:endParaRPr lang="en-US"/>
          </a:p>
        </p:txBody>
      </p:sp>
    </p:spTree>
    <p:extLst>
      <p:ext uri="{BB962C8B-B14F-4D97-AF65-F5344CB8AC3E}">
        <p14:creationId xmlns:p14="http://schemas.microsoft.com/office/powerpoint/2010/main" val="172966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E58DE044-DAC4-4574-9B1A-9B16876E5D23}" type="datetimeFigureOut">
              <a:rPr lang="en-US" smtClean="0"/>
              <a:t>27-Oct-19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2CACE050-8AB9-4CD1-8BD6-F136EE234A29}" type="slidenum">
              <a:rPr lang="en-US" smtClean="0"/>
              <a:t>‹#›</a:t>
            </a:fld>
            <a:endParaRPr lang="en-US"/>
          </a:p>
        </p:txBody>
      </p:sp>
    </p:spTree>
    <p:extLst>
      <p:ext uri="{BB962C8B-B14F-4D97-AF65-F5344CB8AC3E}">
        <p14:creationId xmlns:p14="http://schemas.microsoft.com/office/powerpoint/2010/main" val="291214037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9.xml"/><Relationship Id="rId5" Type="http://schemas.openxmlformats.org/officeDocument/2006/relationships/image" Target="../media/image9.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hemeOverride" Target="../theme/themeOverride10.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3064F-7E25-4589-B249-B7699149456D}"/>
              </a:ext>
            </a:extLst>
          </p:cNvPr>
          <p:cNvSpPr>
            <a:spLocks noGrp="1"/>
          </p:cNvSpPr>
          <p:nvPr>
            <p:ph type="ctrTitle"/>
          </p:nvPr>
        </p:nvSpPr>
        <p:spPr>
          <a:xfrm>
            <a:off x="1109980" y="1779372"/>
            <a:ext cx="9966960" cy="2029083"/>
          </a:xfrm>
        </p:spPr>
        <p:txBody>
          <a:bodyPr/>
          <a:lstStyle/>
          <a:p>
            <a:r>
              <a:rPr lang="en-US" dirty="0"/>
              <a:t>Supernova</a:t>
            </a:r>
          </a:p>
        </p:txBody>
      </p:sp>
      <p:sp>
        <p:nvSpPr>
          <p:cNvPr id="3" name="Subtitle 2">
            <a:extLst>
              <a:ext uri="{FF2B5EF4-FFF2-40B4-BE49-F238E27FC236}">
                <a16:creationId xmlns:a16="http://schemas.microsoft.com/office/drawing/2014/main" id="{6564B1E0-DE70-4E11-B2AD-6212833F9EF4}"/>
              </a:ext>
            </a:extLst>
          </p:cNvPr>
          <p:cNvSpPr>
            <a:spLocks noGrp="1"/>
          </p:cNvSpPr>
          <p:nvPr>
            <p:ph type="subTitle" idx="1"/>
          </p:nvPr>
        </p:nvSpPr>
        <p:spPr>
          <a:xfrm>
            <a:off x="1709530" y="3869633"/>
            <a:ext cx="8767860" cy="2543523"/>
          </a:xfrm>
        </p:spPr>
        <p:txBody>
          <a:bodyPr>
            <a:normAutofit/>
          </a:bodyPr>
          <a:lstStyle/>
          <a:p>
            <a:r>
              <a:rPr lang="en-US" dirty="0"/>
              <a:t>Group J-05 </a:t>
            </a:r>
            <a:br>
              <a:rPr lang="en-US" dirty="0"/>
            </a:br>
            <a:r>
              <a:rPr lang="en-US" dirty="0"/>
              <a:t>St. Andrew’s Junior College</a:t>
            </a:r>
          </a:p>
          <a:p>
            <a:br>
              <a:rPr lang="en-US" dirty="0"/>
            </a:br>
            <a:r>
              <a:rPr lang="en-US" dirty="0"/>
              <a:t>Adi Nata</a:t>
            </a:r>
            <a:br>
              <a:rPr lang="en-US" dirty="0"/>
            </a:br>
            <a:r>
              <a:rPr lang="en-US" dirty="0"/>
              <a:t>James Raphael </a:t>
            </a:r>
            <a:r>
              <a:rPr lang="en-US" dirty="0" err="1"/>
              <a:t>Tiovalen</a:t>
            </a:r>
            <a:br>
              <a:rPr lang="en-US" dirty="0"/>
            </a:br>
            <a:r>
              <a:rPr lang="en-US" dirty="0"/>
              <a:t>Theodore Leebrant</a:t>
            </a:r>
          </a:p>
        </p:txBody>
      </p:sp>
    </p:spTree>
    <p:extLst>
      <p:ext uri="{BB962C8B-B14F-4D97-AF65-F5344CB8AC3E}">
        <p14:creationId xmlns:p14="http://schemas.microsoft.com/office/powerpoint/2010/main" val="3735782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4356-8FC1-4513-A9E5-5FD2D428AD67}"/>
              </a:ext>
            </a:extLst>
          </p:cNvPr>
          <p:cNvSpPr>
            <a:spLocks noGrp="1"/>
          </p:cNvSpPr>
          <p:nvPr>
            <p:ph type="title"/>
          </p:nvPr>
        </p:nvSpPr>
        <p:spPr>
          <a:xfrm>
            <a:off x="1143000" y="609600"/>
            <a:ext cx="10413124" cy="1356360"/>
          </a:xfrm>
        </p:spPr>
        <p:txBody>
          <a:bodyPr/>
          <a:lstStyle/>
          <a:p>
            <a:r>
              <a:rPr lang="en-US" dirty="0"/>
              <a:t>Efficiency – Temperature graph of Solar PV</a:t>
            </a:r>
          </a:p>
        </p:txBody>
      </p:sp>
      <p:pic>
        <p:nvPicPr>
          <p:cNvPr id="4" name="Content Placeholder 3">
            <a:extLst>
              <a:ext uri="{FF2B5EF4-FFF2-40B4-BE49-F238E27FC236}">
                <a16:creationId xmlns:a16="http://schemas.microsoft.com/office/drawing/2014/main" id="{692B7A21-0A53-4F42-B636-0FB796B8C18D}"/>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2446579" y="1965960"/>
            <a:ext cx="6570811" cy="4547382"/>
          </a:xfrm>
          <a:prstGeom prst="rect">
            <a:avLst/>
          </a:prstGeom>
        </p:spPr>
      </p:pic>
    </p:spTree>
    <p:extLst>
      <p:ext uri="{BB962C8B-B14F-4D97-AF65-F5344CB8AC3E}">
        <p14:creationId xmlns:p14="http://schemas.microsoft.com/office/powerpoint/2010/main" val="14154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7435-DC0F-425D-AE3D-364B1BBA4195}"/>
              </a:ext>
            </a:extLst>
          </p:cNvPr>
          <p:cNvSpPr>
            <a:spLocks noGrp="1"/>
          </p:cNvSpPr>
          <p:nvPr>
            <p:ph type="title"/>
          </p:nvPr>
        </p:nvSpPr>
        <p:spPr/>
        <p:txBody>
          <a:bodyPr/>
          <a:lstStyle/>
          <a:p>
            <a:r>
              <a:rPr lang="en-US" dirty="0"/>
              <a:t>Our solution</a:t>
            </a:r>
          </a:p>
        </p:txBody>
      </p:sp>
      <p:pic>
        <p:nvPicPr>
          <p:cNvPr id="6" name="Content Placeholder 5">
            <a:extLst>
              <a:ext uri="{FF2B5EF4-FFF2-40B4-BE49-F238E27FC236}">
                <a16:creationId xmlns:a16="http://schemas.microsoft.com/office/drawing/2014/main" id="{6E624054-298B-4EA0-BFB1-105328815624}"/>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6349" r="13011"/>
          <a:stretch/>
        </p:blipFill>
        <p:spPr>
          <a:xfrm rot="5400000">
            <a:off x="6745906" y="2279406"/>
            <a:ext cx="3497177" cy="3712997"/>
          </a:xfrm>
        </p:spPr>
      </p:pic>
      <p:pic>
        <p:nvPicPr>
          <p:cNvPr id="8" name="Content Placeholder 7">
            <a:extLst>
              <a:ext uri="{FF2B5EF4-FFF2-40B4-BE49-F238E27FC236}">
                <a16:creationId xmlns:a16="http://schemas.microsoft.com/office/drawing/2014/main" id="{D85B4F18-E322-4F8A-BF14-5669BB9EC472}"/>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6349" r="13011"/>
          <a:stretch/>
        </p:blipFill>
        <p:spPr>
          <a:xfrm rot="5400000">
            <a:off x="1250909" y="2279404"/>
            <a:ext cx="3497180" cy="3712999"/>
          </a:xfrm>
        </p:spPr>
      </p:pic>
    </p:spTree>
    <p:extLst>
      <p:ext uri="{BB962C8B-B14F-4D97-AF65-F5344CB8AC3E}">
        <p14:creationId xmlns:p14="http://schemas.microsoft.com/office/powerpoint/2010/main" val="46498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4C49-EEE0-41EE-B851-7EDFE04CBFFF}"/>
              </a:ext>
            </a:extLst>
          </p:cNvPr>
          <p:cNvSpPr>
            <a:spLocks noGrp="1"/>
          </p:cNvSpPr>
          <p:nvPr>
            <p:ph type="title"/>
          </p:nvPr>
        </p:nvSpPr>
        <p:spPr/>
        <p:txBody>
          <a:bodyPr/>
          <a:lstStyle/>
          <a:p>
            <a:r>
              <a:rPr lang="en-US" dirty="0"/>
              <a:t>Solar thermo-photovoltaic cells</a:t>
            </a:r>
          </a:p>
        </p:txBody>
      </p:sp>
      <p:sp>
        <p:nvSpPr>
          <p:cNvPr id="4" name="Content Placeholder 3">
            <a:extLst>
              <a:ext uri="{FF2B5EF4-FFF2-40B4-BE49-F238E27FC236}">
                <a16:creationId xmlns:a16="http://schemas.microsoft.com/office/drawing/2014/main" id="{DD976DB2-1550-4960-93F3-320D50F03F28}"/>
              </a:ext>
            </a:extLst>
          </p:cNvPr>
          <p:cNvSpPr>
            <a:spLocks noGrp="1"/>
          </p:cNvSpPr>
          <p:nvPr>
            <p:ph sz="half" idx="1"/>
          </p:nvPr>
        </p:nvSpPr>
        <p:spPr>
          <a:xfrm>
            <a:off x="1024758" y="2047285"/>
            <a:ext cx="4754880" cy="4023360"/>
          </a:xfrm>
        </p:spPr>
        <p:txBody>
          <a:bodyPr/>
          <a:lstStyle/>
          <a:p>
            <a:r>
              <a:rPr lang="en-US" dirty="0"/>
              <a:t>Current solar cell</a:t>
            </a:r>
          </a:p>
        </p:txBody>
      </p:sp>
      <p:sp>
        <p:nvSpPr>
          <p:cNvPr id="17" name="TextBox 16">
            <a:extLst>
              <a:ext uri="{FF2B5EF4-FFF2-40B4-BE49-F238E27FC236}">
                <a16:creationId xmlns:a16="http://schemas.microsoft.com/office/drawing/2014/main" id="{0EB67F53-547C-4DFD-B123-69B1D84115E7}"/>
              </a:ext>
            </a:extLst>
          </p:cNvPr>
          <p:cNvSpPr txBox="1"/>
          <p:nvPr/>
        </p:nvSpPr>
        <p:spPr>
          <a:xfrm>
            <a:off x="6700344" y="2047285"/>
            <a:ext cx="4132863" cy="430887"/>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rgbClr val="99CB38"/>
                </a:solidFill>
              </a:rPr>
              <a:t>Solar thermo-photovoltaic cells</a:t>
            </a:r>
          </a:p>
        </p:txBody>
      </p:sp>
      <p:sp>
        <p:nvSpPr>
          <p:cNvPr id="20" name="Arrow: Right 19">
            <a:extLst>
              <a:ext uri="{FF2B5EF4-FFF2-40B4-BE49-F238E27FC236}">
                <a16:creationId xmlns:a16="http://schemas.microsoft.com/office/drawing/2014/main" id="{799A36B8-AA24-4C3E-8889-A2E1BEBE8B62}"/>
              </a:ext>
            </a:extLst>
          </p:cNvPr>
          <p:cNvSpPr/>
          <p:nvPr/>
        </p:nvSpPr>
        <p:spPr>
          <a:xfrm>
            <a:off x="5565970" y="3685401"/>
            <a:ext cx="942536"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9EFBA1E-EE72-4F2D-AADD-07B3C713712B}"/>
              </a:ext>
            </a:extLst>
          </p:cNvPr>
          <p:cNvPicPr>
            <a:picLocks noChangeAspect="1"/>
          </p:cNvPicPr>
          <p:nvPr/>
        </p:nvPicPr>
        <p:blipFill rotWithShape="1">
          <a:blip r:embed="rId4">
            <a:extLst>
              <a:ext uri="{28A0092B-C50C-407E-A947-70E740481C1C}">
                <a14:useLocalDpi xmlns:a14="http://schemas.microsoft.com/office/drawing/2010/main" val="0"/>
              </a:ext>
            </a:extLst>
          </a:blip>
          <a:srcRect l="14120" t="9572" r="13060" b="22753"/>
          <a:stretch/>
        </p:blipFill>
        <p:spPr>
          <a:xfrm>
            <a:off x="1024758" y="2758966"/>
            <a:ext cx="4108629" cy="2727434"/>
          </a:xfrm>
          <a:prstGeom prst="rect">
            <a:avLst/>
          </a:prstGeom>
        </p:spPr>
      </p:pic>
      <p:pic>
        <p:nvPicPr>
          <p:cNvPr id="28" name="Picture 27">
            <a:extLst>
              <a:ext uri="{FF2B5EF4-FFF2-40B4-BE49-F238E27FC236}">
                <a16:creationId xmlns:a16="http://schemas.microsoft.com/office/drawing/2014/main" id="{1A43A549-D7D2-4E28-9501-2BA70980FA2E}"/>
              </a:ext>
            </a:extLst>
          </p:cNvPr>
          <p:cNvPicPr>
            <a:picLocks noChangeAspect="1"/>
          </p:cNvPicPr>
          <p:nvPr/>
        </p:nvPicPr>
        <p:blipFill rotWithShape="1">
          <a:blip r:embed="rId5">
            <a:extLst>
              <a:ext uri="{28A0092B-C50C-407E-A947-70E740481C1C}">
                <a14:useLocalDpi xmlns:a14="http://schemas.microsoft.com/office/drawing/2010/main" val="0"/>
              </a:ext>
            </a:extLst>
          </a:blip>
          <a:srcRect l="14614" t="12050" r="13219" b="12433"/>
          <a:stretch/>
        </p:blipFill>
        <p:spPr>
          <a:xfrm>
            <a:off x="6700344" y="2559497"/>
            <a:ext cx="4619296" cy="3452649"/>
          </a:xfrm>
          <a:prstGeom prst="rect">
            <a:avLst/>
          </a:prstGeom>
        </p:spPr>
      </p:pic>
    </p:spTree>
    <p:extLst>
      <p:ext uri="{BB962C8B-B14F-4D97-AF65-F5344CB8AC3E}">
        <p14:creationId xmlns:p14="http://schemas.microsoft.com/office/powerpoint/2010/main" val="12357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AC48-2225-4117-A91B-C951B8A3885F}"/>
              </a:ext>
            </a:extLst>
          </p:cNvPr>
          <p:cNvSpPr>
            <a:spLocks noGrp="1"/>
          </p:cNvSpPr>
          <p:nvPr>
            <p:ph type="title"/>
          </p:nvPr>
        </p:nvSpPr>
        <p:spPr/>
        <p:txBody>
          <a:bodyPr/>
          <a:lstStyle/>
          <a:p>
            <a:r>
              <a:rPr lang="en-US" dirty="0"/>
              <a:t>Future  Developments</a:t>
            </a:r>
          </a:p>
        </p:txBody>
      </p:sp>
      <p:sp>
        <p:nvSpPr>
          <p:cNvPr id="3" name="Content Placeholder 2">
            <a:extLst>
              <a:ext uri="{FF2B5EF4-FFF2-40B4-BE49-F238E27FC236}">
                <a16:creationId xmlns:a16="http://schemas.microsoft.com/office/drawing/2014/main" id="{A2D2F637-3368-4DAA-B8DE-F5F6CFEDFB5E}"/>
              </a:ext>
            </a:extLst>
          </p:cNvPr>
          <p:cNvSpPr>
            <a:spLocks noGrp="1"/>
          </p:cNvSpPr>
          <p:nvPr>
            <p:ph idx="1"/>
          </p:nvPr>
        </p:nvSpPr>
        <p:spPr>
          <a:xfrm>
            <a:off x="1143000" y="2057400"/>
            <a:ext cx="9872871" cy="4038600"/>
          </a:xfrm>
        </p:spPr>
        <p:txBody>
          <a:bodyPr/>
          <a:lstStyle/>
          <a:p>
            <a:r>
              <a:rPr lang="en-US" sz="2600" dirty="0"/>
              <a:t>Increasing temperature difference</a:t>
            </a:r>
          </a:p>
          <a:p>
            <a:pPr marL="45720" indent="0">
              <a:buNone/>
            </a:pPr>
            <a:endParaRPr lang="en-US" sz="2600" dirty="0"/>
          </a:p>
          <a:p>
            <a:r>
              <a:rPr lang="en-US" sz="2600" dirty="0"/>
              <a:t>Increasing the efficiency of thermoelectric cells</a:t>
            </a:r>
          </a:p>
          <a:p>
            <a:endParaRPr lang="en-US" sz="2600" dirty="0"/>
          </a:p>
          <a:p>
            <a:r>
              <a:rPr lang="en-US" sz="2600" dirty="0"/>
              <a:t>Improvement in production </a:t>
            </a:r>
          </a:p>
          <a:p>
            <a:pPr marL="45720" indent="0">
              <a:buNone/>
            </a:pPr>
            <a:r>
              <a:rPr lang="en-US" dirty="0"/>
              <a:t> </a:t>
            </a:r>
          </a:p>
        </p:txBody>
      </p:sp>
    </p:spTree>
    <p:extLst>
      <p:ext uri="{BB962C8B-B14F-4D97-AF65-F5344CB8AC3E}">
        <p14:creationId xmlns:p14="http://schemas.microsoft.com/office/powerpoint/2010/main" val="233808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A3C2-C0DA-4478-BACC-BD0579E15D88}"/>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E280864B-1612-4E3D-B2FF-D23465771809}"/>
              </a:ext>
            </a:extLst>
          </p:cNvPr>
          <p:cNvSpPr>
            <a:spLocks noGrp="1"/>
          </p:cNvSpPr>
          <p:nvPr>
            <p:ph idx="1"/>
          </p:nvPr>
        </p:nvSpPr>
        <p:spPr/>
        <p:txBody>
          <a:bodyPr>
            <a:normAutofit/>
          </a:bodyPr>
          <a:lstStyle/>
          <a:p>
            <a:r>
              <a:rPr lang="en-US" sz="2400" dirty="0"/>
              <a:t>Mr. </a:t>
            </a:r>
            <a:r>
              <a:rPr lang="en-US" sz="2400" dirty="0" err="1"/>
              <a:t>Arief</a:t>
            </a:r>
            <a:r>
              <a:rPr lang="en-US" sz="2400" dirty="0"/>
              <a:t> </a:t>
            </a:r>
            <a:r>
              <a:rPr lang="en-US" sz="2400" dirty="0" err="1"/>
              <a:t>Suriadi</a:t>
            </a:r>
            <a:r>
              <a:rPr lang="en-US" sz="2400" dirty="0"/>
              <a:t> </a:t>
            </a:r>
            <a:r>
              <a:rPr lang="en-US" sz="2400" dirty="0" err="1"/>
              <a:t>Budiman</a:t>
            </a:r>
            <a:r>
              <a:rPr lang="en-US" sz="2400" dirty="0"/>
              <a:t>, Ph.D., Asst. Professor, Singapore University of Technology and Design</a:t>
            </a:r>
          </a:p>
          <a:p>
            <a:r>
              <a:rPr lang="en-US" sz="2400" dirty="0"/>
              <a:t>Mr. </a:t>
            </a:r>
            <a:r>
              <a:rPr lang="en-US" sz="2400" dirty="0" err="1"/>
              <a:t>Sasi</a:t>
            </a:r>
            <a:r>
              <a:rPr lang="en-US" sz="2400" dirty="0"/>
              <a:t> Kumar </a:t>
            </a:r>
            <a:r>
              <a:rPr lang="en-US" sz="2400" dirty="0" err="1"/>
              <a:t>Tippabhotla</a:t>
            </a:r>
            <a:r>
              <a:rPr lang="en-US" sz="2400" dirty="0"/>
              <a:t>, M. Sc., Singapore University of Technology and Design</a:t>
            </a:r>
          </a:p>
          <a:p>
            <a:r>
              <a:rPr lang="en-US" sz="2400" dirty="0"/>
              <a:t>SUTD Xtreme Photovoltaics Laboratory</a:t>
            </a:r>
          </a:p>
          <a:p>
            <a:r>
              <a:rPr lang="en-US" sz="2400" dirty="0"/>
              <a:t>Mr. Lim Chong </a:t>
            </a:r>
            <a:r>
              <a:rPr lang="en-US" sz="2400" dirty="0" err="1"/>
              <a:t>Leng</a:t>
            </a:r>
            <a:r>
              <a:rPr lang="en-US" sz="2400" dirty="0"/>
              <a:t>, Senior Teacher, Saint Andrew’s Junior College</a:t>
            </a:r>
          </a:p>
          <a:p>
            <a:r>
              <a:rPr lang="en-US" sz="2400" dirty="0"/>
              <a:t>Ms. Peng Chai Tin, Laboratory Director, Saint Andrew’s Junior College</a:t>
            </a:r>
            <a:br>
              <a:rPr lang="en-US" sz="2400" dirty="0"/>
            </a:br>
            <a:endParaRPr lang="en-US" sz="2400" dirty="0"/>
          </a:p>
        </p:txBody>
      </p:sp>
    </p:spTree>
    <p:extLst>
      <p:ext uri="{BB962C8B-B14F-4D97-AF65-F5344CB8AC3E}">
        <p14:creationId xmlns:p14="http://schemas.microsoft.com/office/powerpoint/2010/main" val="4275020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F5C0-B8C3-41C1-B684-F95FA90097D5}"/>
              </a:ext>
            </a:extLst>
          </p:cNvPr>
          <p:cNvSpPr>
            <a:spLocks noGrp="1"/>
          </p:cNvSpPr>
          <p:nvPr>
            <p:ph type="ctrTitle"/>
          </p:nvPr>
        </p:nvSpPr>
        <p:spPr/>
        <p:txBody>
          <a:bodyPr>
            <a:normAutofit/>
          </a:bodyPr>
          <a:lstStyle/>
          <a:p>
            <a:pPr algn="ctr"/>
            <a:br>
              <a:rPr lang="en-US" dirty="0"/>
            </a:br>
            <a:r>
              <a:rPr lang="en-US" dirty="0"/>
              <a:t>thank  you</a:t>
            </a:r>
            <a:endParaRPr lang="en-US" b="1" dirty="0">
              <a:latin typeface="Jokerman" panose="04090605060D06020702" pitchFamily="82" charset="0"/>
            </a:endParaRPr>
          </a:p>
        </p:txBody>
      </p:sp>
      <p:sp>
        <p:nvSpPr>
          <p:cNvPr id="4" name="Subtitle 3">
            <a:extLst>
              <a:ext uri="{FF2B5EF4-FFF2-40B4-BE49-F238E27FC236}">
                <a16:creationId xmlns:a16="http://schemas.microsoft.com/office/drawing/2014/main" id="{0A31EC9E-8F7E-47A3-88DC-6107170FC36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03201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617DFD-D1DB-4FB1-AEF2-F9E01C8904F7}"/>
              </a:ext>
            </a:extLst>
          </p:cNvPr>
          <p:cNvSpPr>
            <a:spLocks noGrp="1"/>
          </p:cNvSpPr>
          <p:nvPr>
            <p:ph type="title"/>
          </p:nvPr>
        </p:nvSpPr>
        <p:spPr/>
        <p:txBody>
          <a:bodyPr/>
          <a:lstStyle/>
          <a:p>
            <a:r>
              <a:rPr lang="en-US" dirty="0"/>
              <a:t>Theme</a:t>
            </a:r>
          </a:p>
        </p:txBody>
      </p:sp>
      <p:sp>
        <p:nvSpPr>
          <p:cNvPr id="6" name="Text Placeholder 5">
            <a:extLst>
              <a:ext uri="{FF2B5EF4-FFF2-40B4-BE49-F238E27FC236}">
                <a16:creationId xmlns:a16="http://schemas.microsoft.com/office/drawing/2014/main" id="{2A4F9422-057E-4E51-8086-2535BAE98D2E}"/>
              </a:ext>
            </a:extLst>
          </p:cNvPr>
          <p:cNvSpPr>
            <a:spLocks noGrp="1"/>
          </p:cNvSpPr>
          <p:nvPr>
            <p:ph type="body" idx="1"/>
          </p:nvPr>
        </p:nvSpPr>
        <p:spPr/>
        <p:txBody>
          <a:bodyPr>
            <a:normAutofit/>
          </a:bodyPr>
          <a:lstStyle/>
          <a:p>
            <a:r>
              <a:rPr lang="en-US" sz="4000" dirty="0">
                <a:solidFill>
                  <a:srgbClr val="F0A22E"/>
                </a:solidFill>
              </a:rPr>
              <a:t>Urban Heat Island</a:t>
            </a:r>
          </a:p>
        </p:txBody>
      </p:sp>
    </p:spTree>
    <p:extLst>
      <p:ext uri="{BB962C8B-B14F-4D97-AF65-F5344CB8AC3E}">
        <p14:creationId xmlns:p14="http://schemas.microsoft.com/office/powerpoint/2010/main" val="74882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A91D-833A-40D6-B415-F61752E26DE8}"/>
              </a:ext>
            </a:extLst>
          </p:cNvPr>
          <p:cNvSpPr>
            <a:spLocks noGrp="1"/>
          </p:cNvSpPr>
          <p:nvPr>
            <p:ph type="title"/>
          </p:nvPr>
        </p:nvSpPr>
        <p:spPr/>
        <p:txBody>
          <a:bodyPr/>
          <a:lstStyle/>
          <a:p>
            <a:r>
              <a:rPr lang="en-US" dirty="0">
                <a:solidFill>
                  <a:srgbClr val="00B050"/>
                </a:solidFill>
              </a:rPr>
              <a:t>Urban Heat Island</a:t>
            </a:r>
          </a:p>
        </p:txBody>
      </p:sp>
      <p:pic>
        <p:nvPicPr>
          <p:cNvPr id="5" name="Content Placeholder 4">
            <a:extLst>
              <a:ext uri="{FF2B5EF4-FFF2-40B4-BE49-F238E27FC236}">
                <a16:creationId xmlns:a16="http://schemas.microsoft.com/office/drawing/2014/main" id="{F5C67CDF-037F-4286-929C-A8485CEB1F6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01320" y="2057400"/>
            <a:ext cx="6756022" cy="4038600"/>
          </a:xfrm>
        </p:spPr>
      </p:pic>
    </p:spTree>
    <p:extLst>
      <p:ext uri="{BB962C8B-B14F-4D97-AF65-F5344CB8AC3E}">
        <p14:creationId xmlns:p14="http://schemas.microsoft.com/office/powerpoint/2010/main" val="59942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9FE1-939B-410A-88D2-B1A618C4AFFD}"/>
              </a:ext>
            </a:extLst>
          </p:cNvPr>
          <p:cNvSpPr>
            <a:spLocks noGrp="1"/>
          </p:cNvSpPr>
          <p:nvPr>
            <p:ph type="title"/>
          </p:nvPr>
        </p:nvSpPr>
        <p:spPr/>
        <p:txBody>
          <a:bodyPr/>
          <a:lstStyle/>
          <a:p>
            <a:r>
              <a:rPr lang="en-US" dirty="0">
                <a:solidFill>
                  <a:srgbClr val="0070C0"/>
                </a:solidFill>
              </a:rPr>
              <a:t>What causes Urban Heat Island?</a:t>
            </a:r>
          </a:p>
        </p:txBody>
      </p:sp>
      <p:pic>
        <p:nvPicPr>
          <p:cNvPr id="16" name="Content Placeholder 15">
            <a:extLst>
              <a:ext uri="{FF2B5EF4-FFF2-40B4-BE49-F238E27FC236}">
                <a16:creationId xmlns:a16="http://schemas.microsoft.com/office/drawing/2014/main" id="{7AEC3927-DA0F-41A9-9F92-D3234D8413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54840" y="2057400"/>
            <a:ext cx="4048982" cy="4038600"/>
          </a:xfrm>
        </p:spPr>
      </p:pic>
    </p:spTree>
    <p:extLst>
      <p:ext uri="{BB962C8B-B14F-4D97-AF65-F5344CB8AC3E}">
        <p14:creationId xmlns:p14="http://schemas.microsoft.com/office/powerpoint/2010/main" val="41021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B2F5-6DAD-4E8E-85A2-86A06B0B1AD4}"/>
              </a:ext>
            </a:extLst>
          </p:cNvPr>
          <p:cNvSpPr>
            <a:spLocks noGrp="1"/>
          </p:cNvSpPr>
          <p:nvPr>
            <p:ph type="title"/>
          </p:nvPr>
        </p:nvSpPr>
        <p:spPr/>
        <p:txBody>
          <a:bodyPr/>
          <a:lstStyle/>
          <a:p>
            <a:r>
              <a:rPr lang="en-US" dirty="0">
                <a:solidFill>
                  <a:srgbClr val="53E1E1"/>
                </a:solidFill>
              </a:rPr>
              <a:t>What causes Urban Heat Island?</a:t>
            </a:r>
          </a:p>
        </p:txBody>
      </p:sp>
      <p:pic>
        <p:nvPicPr>
          <p:cNvPr id="5" name="Content Placeholder 4">
            <a:extLst>
              <a:ext uri="{FF2B5EF4-FFF2-40B4-BE49-F238E27FC236}">
                <a16:creationId xmlns:a16="http://schemas.microsoft.com/office/drawing/2014/main" id="{63DC7C58-7E42-4B4D-9CFD-C9017777328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85981" y="2057400"/>
            <a:ext cx="5386700" cy="4038600"/>
          </a:xfrm>
        </p:spPr>
      </p:pic>
    </p:spTree>
    <p:extLst>
      <p:ext uri="{BB962C8B-B14F-4D97-AF65-F5344CB8AC3E}">
        <p14:creationId xmlns:p14="http://schemas.microsoft.com/office/powerpoint/2010/main" val="407320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548E-9438-4AF1-A588-E9B38685C3DD}"/>
              </a:ext>
            </a:extLst>
          </p:cNvPr>
          <p:cNvSpPr>
            <a:spLocks noGrp="1"/>
          </p:cNvSpPr>
          <p:nvPr>
            <p:ph type="title"/>
          </p:nvPr>
        </p:nvSpPr>
        <p:spPr/>
        <p:txBody>
          <a:bodyPr/>
          <a:lstStyle/>
          <a:p>
            <a:r>
              <a:rPr lang="en-US" dirty="0">
                <a:solidFill>
                  <a:srgbClr val="94B6D2"/>
                </a:solidFill>
              </a:rPr>
              <a:t>What causes Urban Heat Island?</a:t>
            </a:r>
          </a:p>
        </p:txBody>
      </p:sp>
      <p:pic>
        <p:nvPicPr>
          <p:cNvPr id="5" name="Content Placeholder 4">
            <a:extLst>
              <a:ext uri="{FF2B5EF4-FFF2-40B4-BE49-F238E27FC236}">
                <a16:creationId xmlns:a16="http://schemas.microsoft.com/office/drawing/2014/main" id="{525A06EE-BF10-4AB8-8358-961A8A26457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03241" y="2057400"/>
            <a:ext cx="7552181" cy="4038600"/>
          </a:xfrm>
        </p:spPr>
      </p:pic>
    </p:spTree>
    <p:extLst>
      <p:ext uri="{BB962C8B-B14F-4D97-AF65-F5344CB8AC3E}">
        <p14:creationId xmlns:p14="http://schemas.microsoft.com/office/powerpoint/2010/main" val="185560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BB23-1522-4CBD-86F1-BE0630A57661}"/>
              </a:ext>
            </a:extLst>
          </p:cNvPr>
          <p:cNvSpPr>
            <a:spLocks noGrp="1"/>
          </p:cNvSpPr>
          <p:nvPr>
            <p:ph type="title"/>
          </p:nvPr>
        </p:nvSpPr>
        <p:spPr/>
        <p:txBody>
          <a:bodyPr/>
          <a:lstStyle/>
          <a:p>
            <a:r>
              <a:rPr lang="en-US" dirty="0"/>
              <a:t>Our approach</a:t>
            </a:r>
          </a:p>
        </p:txBody>
      </p:sp>
      <p:sp>
        <p:nvSpPr>
          <p:cNvPr id="3" name="Text Placeholder 2">
            <a:extLst>
              <a:ext uri="{FF2B5EF4-FFF2-40B4-BE49-F238E27FC236}">
                <a16:creationId xmlns:a16="http://schemas.microsoft.com/office/drawing/2014/main" id="{FE12BCF1-01D5-49EC-8190-572BFCBBF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3081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8633-3714-4894-A2F9-0E61B940F4F6}"/>
              </a:ext>
            </a:extLst>
          </p:cNvPr>
          <p:cNvSpPr>
            <a:spLocks noGrp="1"/>
          </p:cNvSpPr>
          <p:nvPr>
            <p:ph type="title"/>
          </p:nvPr>
        </p:nvSpPr>
        <p:spPr/>
        <p:txBody>
          <a:bodyPr/>
          <a:lstStyle/>
          <a:p>
            <a:r>
              <a:rPr lang="en-US">
                <a:solidFill>
                  <a:srgbClr val="E84C22"/>
                </a:solidFill>
              </a:rPr>
              <a:t>A fresh </a:t>
            </a:r>
            <a:r>
              <a:rPr lang="en-US" dirty="0">
                <a:solidFill>
                  <a:srgbClr val="E84C22"/>
                </a:solidFill>
              </a:rPr>
              <a:t>perspective</a:t>
            </a:r>
          </a:p>
        </p:txBody>
      </p:sp>
      <p:pic>
        <p:nvPicPr>
          <p:cNvPr id="9" name="Content Placeholder 8">
            <a:extLst>
              <a:ext uri="{FF2B5EF4-FFF2-40B4-BE49-F238E27FC236}">
                <a16:creationId xmlns:a16="http://schemas.microsoft.com/office/drawing/2014/main" id="{D00F5EDF-98BE-4529-8559-BC7D79ABD7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256" y="2185987"/>
            <a:ext cx="4248150" cy="3781425"/>
          </a:xfrm>
        </p:spPr>
      </p:pic>
    </p:spTree>
    <p:extLst>
      <p:ext uri="{BB962C8B-B14F-4D97-AF65-F5344CB8AC3E}">
        <p14:creationId xmlns:p14="http://schemas.microsoft.com/office/powerpoint/2010/main" val="196521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C441-D2AD-42CD-8B2F-7B4FA97D581A}"/>
              </a:ext>
            </a:extLst>
          </p:cNvPr>
          <p:cNvSpPr>
            <a:spLocks noGrp="1"/>
          </p:cNvSpPr>
          <p:nvPr>
            <p:ph type="title"/>
          </p:nvPr>
        </p:nvSpPr>
        <p:spPr/>
        <p:txBody>
          <a:bodyPr/>
          <a:lstStyle/>
          <a:p>
            <a:r>
              <a:rPr lang="en-US" dirty="0">
                <a:solidFill>
                  <a:srgbClr val="F0A22E"/>
                </a:solidFill>
              </a:rPr>
              <a:t>Reducing heat emission?</a:t>
            </a:r>
          </a:p>
        </p:txBody>
      </p:sp>
      <p:pic>
        <p:nvPicPr>
          <p:cNvPr id="9" name="Content Placeholder 8">
            <a:extLst>
              <a:ext uri="{FF2B5EF4-FFF2-40B4-BE49-F238E27FC236}">
                <a16:creationId xmlns:a16="http://schemas.microsoft.com/office/drawing/2014/main" id="{75FC7BE1-651D-415F-BDCF-78FDA606184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09283" y="2074164"/>
            <a:ext cx="5340096" cy="4005072"/>
          </a:xfrm>
        </p:spPr>
      </p:pic>
    </p:spTree>
    <p:extLst>
      <p:ext uri="{BB962C8B-B14F-4D97-AF65-F5344CB8AC3E}">
        <p14:creationId xmlns:p14="http://schemas.microsoft.com/office/powerpoint/2010/main" val="293626465"/>
      </p:ext>
    </p:extLst>
  </p:cSld>
  <p:clrMapOvr>
    <a:masterClrMapping/>
  </p:clrMapOvr>
</p:sld>
</file>

<file path=ppt/theme/theme1.xml><?xml version="1.0" encoding="utf-8"?>
<a:theme xmlns:a="http://schemas.openxmlformats.org/drawingml/2006/main" name="Basis">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0.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3.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Custom 2">
    <a:dk1>
      <a:sysClr val="windowText" lastClr="000000"/>
    </a:dk1>
    <a:lt1>
      <a:sysClr val="window" lastClr="FFFFFF"/>
    </a:lt1>
    <a:dk2>
      <a:srgbClr val="505046"/>
    </a:dk2>
    <a:lt2>
      <a:srgbClr val="EEECE1"/>
    </a:lt2>
    <a:accent1>
      <a:srgbClr val="53E1E1"/>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5.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6.xml><?xml version="1.0" encoding="utf-8"?>
<a:themeOverride xmlns:a="http://schemas.openxmlformats.org/drawingml/2006/main">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ppt/theme/themeOverride7.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9.xml><?xml version="1.0" encoding="utf-8"?>
<a:themeOverride xmlns:a="http://schemas.openxmlformats.org/drawingml/2006/main">
  <a:clrScheme name="Custom 3">
    <a:dk1>
      <a:sysClr val="windowText" lastClr="000000"/>
    </a:dk1>
    <a:lt1>
      <a:sysClr val="window" lastClr="FFFFFF"/>
    </a:lt1>
    <a:dk2>
      <a:srgbClr val="505046"/>
    </a:dk2>
    <a:lt2>
      <a:srgbClr val="EEECE1"/>
    </a:lt2>
    <a:accent1>
      <a:srgbClr val="7F7F7F"/>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Organic</Template>
  <TotalTime>598</TotalTime>
  <Words>572</Words>
  <Application>Microsoft Office PowerPoint</Application>
  <PresentationFormat>Widescreen</PresentationFormat>
  <Paragraphs>57</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Jokerman</vt:lpstr>
      <vt:lpstr>Basis</vt:lpstr>
      <vt:lpstr>Supernova</vt:lpstr>
      <vt:lpstr>Theme</vt:lpstr>
      <vt:lpstr>Urban Heat Island</vt:lpstr>
      <vt:lpstr>What causes Urban Heat Island?</vt:lpstr>
      <vt:lpstr>What causes Urban Heat Island?</vt:lpstr>
      <vt:lpstr>What causes Urban Heat Island?</vt:lpstr>
      <vt:lpstr>Our approach</vt:lpstr>
      <vt:lpstr>A fresh perspective</vt:lpstr>
      <vt:lpstr>Reducing heat emission?</vt:lpstr>
      <vt:lpstr>Efficiency – Temperature graph of Solar PV</vt:lpstr>
      <vt:lpstr>Our solution</vt:lpstr>
      <vt:lpstr>Solar thermo-photovoltaic cells</vt:lpstr>
      <vt:lpstr>Future  Developments</vt:lpstr>
      <vt:lpstr>Acknowledgement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R T</dc:creator>
  <cp:lastModifiedBy>James R T</cp:lastModifiedBy>
  <cp:revision>30</cp:revision>
  <dcterms:created xsi:type="dcterms:W3CDTF">2017-07-15T04:46:20Z</dcterms:created>
  <dcterms:modified xsi:type="dcterms:W3CDTF">2019-10-27T03:14:51Z</dcterms:modified>
</cp:coreProperties>
</file>